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Nunito" panose="020B0604020202020204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5185F2-62EF-4F4F-BC87-6A59A2A542C0}">
  <a:tblStyle styleId="{675185F2-62EF-4F4F-BC87-6A59A2A542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00b03a8b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00b03a8b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233ace00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233ace00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233ace0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233ace0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233ace00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233ace00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233ace00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233ace00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233ace00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233ace00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233ace00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233ace00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00b03a8b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00b03a8b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También métricas de evaluación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233ace00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233ace00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También métricas de evaluación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233ace00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233ace00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También métricas de evaluación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00b03a8b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00b03a8b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233ace00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6233ace00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También métricas de evaluación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233ace00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233ace00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También métricas de evaluación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233ace00d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6233ace00d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También métricas de evaluación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233ace00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233ace00d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También métricas de evaluación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233ace00d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233ace00d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00b03a8b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00b03a8b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233ace00d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233ace00d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233ace00d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233ace00d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233ace00d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6233ace00d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233ace00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6233ace00d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1fdc230c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1fdc230c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233ace00d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233ace00d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233ace00d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6233ace00d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6233ace00d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6233ace00d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6233ace00d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6233ace00d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00b03a8b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00b03a8b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00b03a8b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00b03a8b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00b03a8b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00b03a8b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1fdc230c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1fdc230c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1fdc230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1fdc230c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1fdc230c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1fdc230c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1fdc230c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1fdc230c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eyzazkefe/trash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eyzazkefe/trash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12575" y="1999725"/>
            <a:ext cx="8873700" cy="12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22" b="1"/>
              <a:t>Trabajo Integrador:</a:t>
            </a:r>
            <a:r>
              <a:rPr lang="en" sz="3466"/>
              <a:t> </a:t>
            </a:r>
            <a:r>
              <a:rPr lang="en" sz="2966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Modelo para la clasificación de residuos para reciclaje basándose en el dataset </a:t>
            </a:r>
            <a:r>
              <a:rPr lang="en" sz="2966" u="sng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TrashNet</a:t>
            </a:r>
            <a:r>
              <a:rPr lang="en" sz="2966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2966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2575800" y="1534425"/>
            <a:ext cx="39924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Visión por Computadora 2</a:t>
            </a:r>
            <a:endParaRPr sz="2400"/>
          </a:p>
        </p:txBody>
      </p:sp>
      <p:sp>
        <p:nvSpPr>
          <p:cNvPr id="130" name="Google Shape;130;p13"/>
          <p:cNvSpPr txBox="1"/>
          <p:nvPr/>
        </p:nvSpPr>
        <p:spPr>
          <a:xfrm>
            <a:off x="5857650" y="3280125"/>
            <a:ext cx="3000000" cy="1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highlight>
                  <a:srgbClr val="FFFFFF"/>
                </a:highlight>
              </a:rPr>
              <a:t>Integrantes:</a:t>
            </a:r>
            <a:endParaRPr sz="1800" b="1"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Juan Ruiz Otondo</a:t>
            </a:r>
            <a:endParaRPr sz="1800"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Gonzalo Fernández</a:t>
            </a:r>
            <a:endParaRPr sz="1800"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Maria Fabiana Cid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2053500" y="526900"/>
            <a:ext cx="5176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B45F06"/>
                </a:solidFill>
              </a:rPr>
              <a:t>Carrera de Especialización en Inteligencia Artificial - FIUBA</a:t>
            </a:r>
            <a:endParaRPr sz="3200">
              <a:solidFill>
                <a:srgbClr val="B45F0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19150" y="5143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baseline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454350" y="1063575"/>
            <a:ext cx="82353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Para el </a:t>
            </a:r>
            <a:r>
              <a:rPr lang="en" sz="135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baseline</a:t>
            </a:r>
            <a:r>
              <a:rPr lang="en" sz="13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del proyecto se seleccionó una </a:t>
            </a:r>
            <a:r>
              <a:rPr lang="en" sz="135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arquitectura ResNet18</a:t>
            </a:r>
            <a:r>
              <a:rPr lang="en" sz="13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 La selección fue motivada por las siguientes características: es ligero,  buen rendimiento,  disponible en  torchvision.models y admite aprendizaje por transferencia</a:t>
            </a:r>
            <a:r>
              <a:rPr lang="en" sz="12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</a:t>
            </a:r>
            <a:endParaRPr sz="12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625" y="1883175"/>
            <a:ext cx="5356542" cy="29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819150" y="3298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baseline</a:t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454350" y="892000"/>
            <a:ext cx="82353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Arquitectura ResNet18</a:t>
            </a:r>
            <a:r>
              <a:rPr lang="en" sz="13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  Resultados Sin Data 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Augmentation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350">
              <a:highlight>
                <a:srgbClr val="FFFFFF"/>
              </a:highlight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0" y="1379150"/>
            <a:ext cx="8185091" cy="33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819150" y="260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baseline</a:t>
            </a:r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908700" y="822800"/>
            <a:ext cx="823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Arquitectura ResNet18</a:t>
            </a:r>
            <a:r>
              <a:rPr lang="en" sz="13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  Resultados Sin Data 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Augmentation</a:t>
            </a:r>
            <a:endParaRPr sz="13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75" y="1365125"/>
            <a:ext cx="3761176" cy="29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725" y="1468163"/>
            <a:ext cx="4592606" cy="25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819150" y="260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baseline</a:t>
            </a:r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908700" y="822800"/>
            <a:ext cx="823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 b="1">
                <a:highlight>
                  <a:srgbClr val="FFFFFF"/>
                </a:highlight>
              </a:rPr>
              <a:t>Arquitectura ResNet18</a:t>
            </a:r>
            <a:r>
              <a:rPr lang="en" sz="1350">
                <a:highlight>
                  <a:srgbClr val="FFFFFF"/>
                </a:highlight>
              </a:rPr>
              <a:t>.  Con Data 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Augmentation</a:t>
            </a:r>
            <a:endParaRPr sz="1250">
              <a:highlight>
                <a:srgbClr val="FFFFFF"/>
              </a:highlight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25" y="1238300"/>
            <a:ext cx="4419599" cy="339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975" y="1502350"/>
            <a:ext cx="3924218" cy="3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819150" y="260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baseline</a:t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908700" y="822800"/>
            <a:ext cx="823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 b="1">
                <a:highlight>
                  <a:srgbClr val="FFFFFF"/>
                </a:highlight>
              </a:rPr>
              <a:t>Arquitectura ResNet18</a:t>
            </a:r>
            <a:r>
              <a:rPr lang="en" sz="1350">
                <a:highlight>
                  <a:srgbClr val="FFFFFF"/>
                </a:highlight>
              </a:rPr>
              <a:t>.  Resultados Con Data Augmentation</a:t>
            </a:r>
            <a:endParaRPr sz="1250">
              <a:highlight>
                <a:srgbClr val="FFFFFF"/>
              </a:highlight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00" y="1388500"/>
            <a:ext cx="8551402" cy="280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819150" y="260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baseline</a:t>
            </a:r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908700" y="822800"/>
            <a:ext cx="823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 b="1">
                <a:highlight>
                  <a:srgbClr val="FFFFFF"/>
                </a:highlight>
              </a:rPr>
              <a:t>Arquitectura ResNet18</a:t>
            </a:r>
            <a:r>
              <a:rPr lang="en" sz="1350">
                <a:highlight>
                  <a:srgbClr val="FFFFFF"/>
                </a:highlight>
              </a:rPr>
              <a:t>.  Resultados Con Data Augmentation</a:t>
            </a:r>
            <a:endParaRPr sz="1250">
              <a:highlight>
                <a:srgbClr val="FFFFFF"/>
              </a:highlight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75" y="1344525"/>
            <a:ext cx="8499298" cy="17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454350" y="3270175"/>
            <a:ext cx="8235300" cy="15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Comparando las diferentes matrices de confusión 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 justifica el uso de las siguientes transformaciones para el Data Augmentation: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Espejado random horizontal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Espejado random vertical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Rotación random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100"/>
              </a:spcAft>
              <a:buNone/>
            </a:pPr>
            <a:endParaRPr sz="1250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819150" y="260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baseline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908700" y="822800"/>
            <a:ext cx="823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 b="1">
                <a:highlight>
                  <a:srgbClr val="FFFFFF"/>
                </a:highlight>
              </a:rPr>
              <a:t>Arquitectura ResNet18</a:t>
            </a:r>
            <a:r>
              <a:rPr lang="en" sz="1350">
                <a:highlight>
                  <a:srgbClr val="FFFFFF"/>
                </a:highlight>
              </a:rPr>
              <a:t>.  Búsqueda de Hiperparametros con Optuna</a:t>
            </a:r>
            <a:endParaRPr sz="1250">
              <a:highlight>
                <a:srgbClr val="FFFFFF"/>
              </a:highlight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00" y="1215200"/>
            <a:ext cx="5129701" cy="11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50" y="2426050"/>
            <a:ext cx="3422150" cy="16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050" y="2311125"/>
            <a:ext cx="4811402" cy="19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19150" y="20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 EfficientNet-B0</a:t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464250" y="1161650"/>
            <a:ext cx="82155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 sz="1900" b="1">
                <a:latin typeface="Nunito"/>
                <a:ea typeface="Nunito"/>
                <a:cs typeface="Nunito"/>
                <a:sym typeface="Nunito"/>
              </a:rPr>
              <a:t>odelo Elegido</a:t>
            </a:r>
            <a:r>
              <a:rPr lang="en" sz="1900">
                <a:latin typeface="Nunito"/>
                <a:ea typeface="Nunito"/>
                <a:cs typeface="Nunito"/>
                <a:sym typeface="Nunito"/>
              </a:rPr>
              <a:t>: EfficientNet-B0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EfficientNet-B0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es una a</a:t>
            </a: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rquitectura de red neuronal convolucional (CNN) diseñada para lograr </a:t>
            </a:r>
            <a:r>
              <a:rPr lang="en" sz="1500" b="1" u="sng">
                <a:latin typeface="Nunito"/>
                <a:ea typeface="Nunito"/>
                <a:cs typeface="Nunito"/>
                <a:sym typeface="Nunito"/>
              </a:rPr>
              <a:t>alta precisión</a:t>
            </a: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 usando </a:t>
            </a:r>
            <a:r>
              <a:rPr lang="en" sz="1500" b="1" u="sng">
                <a:latin typeface="Nunito"/>
                <a:ea typeface="Nunito"/>
                <a:cs typeface="Nunito"/>
                <a:sym typeface="Nunito"/>
              </a:rPr>
              <a:t>menos parámetros</a:t>
            </a: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n" sz="1500" b="1" u="sng">
                <a:latin typeface="Nunito"/>
                <a:ea typeface="Nunito"/>
                <a:cs typeface="Nunito"/>
                <a:sym typeface="Nunito"/>
              </a:rPr>
              <a:t>menos cómputo</a:t>
            </a: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 que otras redes tradicionales.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- Muy eficiente: ideal para dispositivos móviles o proyectos con pocos recursos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- Usa Batch Normalization, Swish activations y depthwise separable convolutions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- Basado en MobileNetV2, pero mejorado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- Escalable a modelos más grandes (B1, B2, ..., B7)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Razones por las que se seleccionó EfficientNet-B0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- TrashNet es </a:t>
            </a: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un dataset relativamente pequeño:2527 imágenes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- EfficientNet-B0 tiene pocos parámetros, lo que evita overfitting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- Ofrece alta precisión con bajo costo computacional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819150" y="20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 EfficientNet-B0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50" y="875825"/>
            <a:ext cx="2881504" cy="36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354" y="945025"/>
            <a:ext cx="3347335" cy="367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819150" y="20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 EfficientNet-B0</a:t>
            </a:r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5" y="887350"/>
            <a:ext cx="7211384" cy="367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19150" y="20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 y descripción del problema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819150" y="1161650"/>
            <a:ext cx="677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</a:rPr>
              <a:t>Motivación</a:t>
            </a:r>
            <a:r>
              <a:rPr lang="en">
                <a:highlight>
                  <a:srgbClr val="FFFFFF"/>
                </a:highlight>
              </a:rPr>
              <a:t>: 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En el contexto de la creciente generación de residuos sólidos, es fundamental implementar soluciones inteligentes que permitan automatizar su clasificación.</a:t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819150" y="2236950"/>
            <a:ext cx="764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</a:rPr>
              <a:t>Objetivo academico:</a:t>
            </a:r>
            <a:r>
              <a:rPr lang="en">
                <a:highlight>
                  <a:srgbClr val="FFFFFF"/>
                </a:highlight>
              </a:rPr>
              <a:t> 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Realizar un modelo para la clasificación de residuos para reciclaje basándose en el dataset </a:t>
            </a: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TrashNet</a:t>
            </a:r>
            <a:r>
              <a:rPr lang="en"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819150" y="3295325"/>
            <a:ext cx="7712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highlight>
                  <a:srgbClr val="FFFFFF"/>
                </a:highlight>
              </a:rPr>
              <a:t>Objetivo práctico:</a:t>
            </a:r>
            <a:endParaRPr sz="135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Es contribuir a una gestión sostenible de residuos mediante el uso de tecnologías de visión por computadora e inteligencia artificial.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819150" y="20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 EfficientNet-B0</a:t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770325" y="845875"/>
            <a:ext cx="823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 Resultados  Sin Data Augmentation</a:t>
            </a:r>
            <a:endParaRPr sz="1250">
              <a:highlight>
                <a:srgbClr val="FFFFFF"/>
              </a:highlight>
            </a:endParaRPr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50" y="1333025"/>
            <a:ext cx="8591552" cy="35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819150" y="20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 EfficientNet-B0</a:t>
            </a:r>
            <a:endParaRPr/>
          </a:p>
        </p:txBody>
      </p:sp>
      <p:sp>
        <p:nvSpPr>
          <p:cNvPr id="284" name="Google Shape;284;p33"/>
          <p:cNvSpPr txBox="1"/>
          <p:nvPr/>
        </p:nvSpPr>
        <p:spPr>
          <a:xfrm>
            <a:off x="770325" y="845875"/>
            <a:ext cx="823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 Resultados  Sin Data Augmentation</a:t>
            </a:r>
            <a:endParaRPr sz="1250">
              <a:highlight>
                <a:srgbClr val="FFFFFF"/>
              </a:highlight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" y="1344550"/>
            <a:ext cx="4347574" cy="34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324" y="1448350"/>
            <a:ext cx="3924076" cy="207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819150" y="20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 EfficientNet-B0</a:t>
            </a: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770325" y="845875"/>
            <a:ext cx="823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 Resultados  Con Data Augmentation</a:t>
            </a:r>
            <a:endParaRPr sz="1250">
              <a:highlight>
                <a:srgbClr val="FFFFFF"/>
              </a:highlight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00" y="1390675"/>
            <a:ext cx="8458073" cy="285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819150" y="20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 EfficientNet-B0</a:t>
            </a:r>
            <a:endParaRPr/>
          </a:p>
        </p:txBody>
      </p:sp>
      <p:sp>
        <p:nvSpPr>
          <p:cNvPr id="299" name="Google Shape;299;p35"/>
          <p:cNvSpPr txBox="1"/>
          <p:nvPr/>
        </p:nvSpPr>
        <p:spPr>
          <a:xfrm>
            <a:off x="770325" y="845875"/>
            <a:ext cx="823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 Resultados  Con Data Augmentation</a:t>
            </a:r>
            <a:endParaRPr sz="1250">
              <a:highlight>
                <a:srgbClr val="FFFFFF"/>
              </a:highlight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0" y="1356075"/>
            <a:ext cx="8649202" cy="17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530625" y="3373975"/>
            <a:ext cx="8235300" cy="16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 partir de las matrices de confusión se puede observar cómo con data augmentation se mejora considerablemente el desempeño del modelo al clasificar "trash", la clase desbalanceada.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Además, se observa que l</a:t>
            </a:r>
            <a:r>
              <a:rPr lang="en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 transformación 2 es con la que se obtiene mejores resultados</a:t>
            </a:r>
            <a:r>
              <a:rPr lang="en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 Por lo que solo se utilizará el espejado horizontal como técnica de augmentation.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100"/>
              </a:spcAft>
              <a:buNone/>
            </a:pPr>
            <a:endParaRPr sz="155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>
            <a:spLocks noGrp="1"/>
          </p:cNvSpPr>
          <p:nvPr>
            <p:ph type="title"/>
          </p:nvPr>
        </p:nvSpPr>
        <p:spPr>
          <a:xfrm>
            <a:off x="819150" y="260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EfficientNet-B0</a:t>
            </a:r>
            <a:endParaRPr/>
          </a:p>
        </p:txBody>
      </p:sp>
      <p:sp>
        <p:nvSpPr>
          <p:cNvPr id="307" name="Google Shape;307;p36"/>
          <p:cNvSpPr txBox="1"/>
          <p:nvPr/>
        </p:nvSpPr>
        <p:spPr>
          <a:xfrm>
            <a:off x="908700" y="822800"/>
            <a:ext cx="8235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Búsqueda de Hiperparametros con Optuna</a:t>
            </a:r>
            <a:endParaRPr sz="1250">
              <a:highlight>
                <a:srgbClr val="FFFFFF"/>
              </a:highlight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75" y="1356075"/>
            <a:ext cx="4291875" cy="3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75" y="1889350"/>
            <a:ext cx="3259750" cy="17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625" y="1889350"/>
            <a:ext cx="5224855" cy="20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>
            <a:spLocks noGrp="1"/>
          </p:cNvSpPr>
          <p:nvPr>
            <p:ph type="title"/>
          </p:nvPr>
        </p:nvSpPr>
        <p:spPr>
          <a:xfrm>
            <a:off x="715375" y="3266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y conclusiones</a:t>
            </a:r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body" idx="1"/>
          </p:nvPr>
        </p:nvSpPr>
        <p:spPr>
          <a:xfrm>
            <a:off x="715375" y="9874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605"/>
              <a:buNone/>
            </a:pPr>
            <a:r>
              <a:rPr lang="en" sz="1460" b="1">
                <a:solidFill>
                  <a:srgbClr val="1F1F1F"/>
                </a:solidFill>
                <a:latin typeface="Nunito"/>
                <a:ea typeface="Nunito"/>
                <a:cs typeface="Nunito"/>
                <a:sym typeface="Nunito"/>
              </a:rPr>
              <a:t>Resultados para Modelo Resnet (Modelo Baseline)</a:t>
            </a:r>
            <a:endParaRPr sz="1460" b="1">
              <a:solidFill>
                <a:srgbClr val="1F1F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6200" marR="7620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605"/>
              <a:buNone/>
            </a:pPr>
            <a:r>
              <a:rPr lang="en" sz="1260">
                <a:solidFill>
                  <a:srgbClr val="1F1F1F"/>
                </a:solidFill>
                <a:latin typeface="Nunito"/>
                <a:ea typeface="Nunito"/>
                <a:cs typeface="Nunito"/>
                <a:sym typeface="Nunito"/>
              </a:rPr>
              <a:t>Best trial:</a:t>
            </a:r>
            <a:endParaRPr sz="1260">
              <a:solidFill>
                <a:srgbClr val="1F1F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6200" marR="7620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605"/>
              <a:buNone/>
            </a:pPr>
            <a:r>
              <a:rPr lang="en" sz="1260">
                <a:solidFill>
                  <a:srgbClr val="1F1F1F"/>
                </a:solidFill>
                <a:latin typeface="Nunito"/>
                <a:ea typeface="Nunito"/>
                <a:cs typeface="Nunito"/>
                <a:sym typeface="Nunito"/>
              </a:rPr>
              <a:t>F1 score: </a:t>
            </a:r>
            <a:r>
              <a:rPr lang="en" sz="1260" b="1">
                <a:solidFill>
                  <a:srgbClr val="1F1F1F"/>
                </a:solidFill>
                <a:latin typeface="Nunito"/>
                <a:ea typeface="Nunito"/>
                <a:cs typeface="Nunito"/>
                <a:sym typeface="Nunito"/>
              </a:rPr>
              <a:t>0.8134532928419761</a:t>
            </a:r>
            <a:r>
              <a:rPr lang="en" sz="1260">
                <a:solidFill>
                  <a:srgbClr val="1F1F1F"/>
                </a:solidFill>
                <a:latin typeface="Nunito"/>
                <a:ea typeface="Nunito"/>
                <a:cs typeface="Nunito"/>
                <a:sym typeface="Nunito"/>
              </a:rPr>
              <a:t> Params: lr: 0.004367922954598241 weight_decay: 8.843939602412726e-06 batch_size: 32 step_size: 3 gamma: 0.13565654529804916</a:t>
            </a:r>
            <a:endParaRPr sz="1260">
              <a:solidFill>
                <a:srgbClr val="1F1F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6200" marR="7620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605"/>
              <a:buNone/>
            </a:pPr>
            <a:r>
              <a:rPr lang="en" sz="1460" b="1">
                <a:solidFill>
                  <a:srgbClr val="1F1F1F"/>
                </a:solidFill>
                <a:latin typeface="Nunito"/>
                <a:ea typeface="Nunito"/>
                <a:cs typeface="Nunito"/>
                <a:sym typeface="Nunito"/>
              </a:rPr>
              <a:t>Resultados para EfficientNet-B0 </a:t>
            </a:r>
            <a:endParaRPr sz="1460" b="1">
              <a:solidFill>
                <a:srgbClr val="1F1F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6200" marR="7620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605"/>
              <a:buNone/>
            </a:pPr>
            <a:r>
              <a:rPr lang="en" sz="1260">
                <a:solidFill>
                  <a:srgbClr val="1F1F1F"/>
                </a:solidFill>
                <a:latin typeface="Nunito"/>
                <a:ea typeface="Nunito"/>
                <a:cs typeface="Nunito"/>
                <a:sym typeface="Nunito"/>
              </a:rPr>
              <a:t>Best trial: F1 score: </a:t>
            </a:r>
            <a:r>
              <a:rPr lang="en" sz="1260" b="1">
                <a:solidFill>
                  <a:srgbClr val="1F1F1F"/>
                </a:solidFill>
                <a:latin typeface="Nunito"/>
                <a:ea typeface="Nunito"/>
                <a:cs typeface="Nunito"/>
                <a:sym typeface="Nunito"/>
              </a:rPr>
              <a:t>0.8762210943161396</a:t>
            </a:r>
            <a:r>
              <a:rPr lang="en" sz="1260">
                <a:solidFill>
                  <a:srgbClr val="1F1F1F"/>
                </a:solidFill>
                <a:latin typeface="Nunito"/>
                <a:ea typeface="Nunito"/>
                <a:cs typeface="Nunito"/>
                <a:sym typeface="Nunito"/>
              </a:rPr>
              <a:t> Params: lr: 0.009550666304303759 weight_decay: 0.0007685471197628106 batch_size: 32 step_size: 7 gamma: 0.6275531729477372</a:t>
            </a:r>
            <a:endParaRPr sz="1260">
              <a:solidFill>
                <a:srgbClr val="1F1F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605"/>
              <a:buNone/>
            </a:pPr>
            <a:endParaRPr sz="1400" b="1">
              <a:solidFill>
                <a:srgbClr val="1F1F1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4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16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esultado final EfficientNet-B0 :</a:t>
            </a:r>
            <a:r>
              <a:rPr lang="en" sz="14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Epoch 15/15 | Train Loss: 0.0034, Train Acc: 0.9738 | Val Loss: 0.3059, Val Acc: 0.8950</a:t>
            </a:r>
            <a:endParaRPr sz="1460" b="1">
              <a:solidFill>
                <a:srgbClr val="1F1F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605"/>
              <a:buNone/>
            </a:pPr>
            <a:endParaRPr sz="1315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>
            <a:spLocks noGrp="1"/>
          </p:cNvSpPr>
          <p:nvPr>
            <p:ph type="title"/>
          </p:nvPr>
        </p:nvSpPr>
        <p:spPr>
          <a:xfrm>
            <a:off x="715375" y="3266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y conclusiones</a:t>
            </a:r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715375" y="987399"/>
            <a:ext cx="7846734" cy="3833983"/>
          </a:xfrm>
          <a:prstGeom prst="rect">
            <a:avLst/>
          </a:prstGeom>
          <a:ln w="9525" cap="flat" cmpd="sng">
            <a:solidFill>
              <a:srgbClr val="1F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EfficientNet-B0</a:t>
            </a:r>
            <a:r>
              <a:rPr lang="en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1" u="sng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supera </a:t>
            </a:r>
            <a:r>
              <a:rPr lang="en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ResNet18 (Baseline) tanto </a:t>
            </a:r>
            <a:r>
              <a:rPr lang="en" sz="1500" b="1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 precisión (F1) como en eficiencia, a pesar de tener menos parámetros entrenables</a:t>
            </a:r>
            <a:r>
              <a:rPr lang="en" sz="1500" b="1" dirty="0" smtClean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b="1" dirty="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EfficientNet </a:t>
            </a:r>
            <a:r>
              <a:rPr lang="en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fue diseñada explícitamente para ser eficiente y precisa con menor complejidad computacional</a:t>
            </a:r>
            <a:r>
              <a:rPr lang="en" sz="1500" dirty="0" smtClean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mejor desempeño </a:t>
            </a:r>
            <a:r>
              <a:rPr lang="en" sz="1500" b="1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EfficientNet-B0</a:t>
            </a:r>
            <a:r>
              <a:rPr lang="en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se debe a </a:t>
            </a:r>
            <a:r>
              <a:rPr lang="en" sz="1500" b="1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arquitectura</a:t>
            </a:r>
            <a:r>
              <a:rPr lang="en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no a los hiperparámetros en este caso</a:t>
            </a:r>
            <a:r>
              <a:rPr lang="en" sz="1500" dirty="0" smtClean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modelo </a:t>
            </a:r>
            <a:r>
              <a:rPr lang="en" sz="1500" b="1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EfficientNet-B0</a:t>
            </a:r>
            <a:r>
              <a:rPr lang="en" sz="1500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u="sng" dirty="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 superior en términos de F1-score (+7% mejor), lo que indica que generaliza mejor en el conjunto de validación.</a:t>
            </a:r>
            <a:endParaRPr sz="1500" u="sng" dirty="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SzPts val="605"/>
              <a:buNone/>
            </a:pPr>
            <a:endParaRPr sz="161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715375" y="3266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y conclusiones</a:t>
            </a:r>
            <a:endParaRPr/>
          </a:p>
        </p:txBody>
      </p:sp>
      <p:sp>
        <p:nvSpPr>
          <p:cNvPr id="328" name="Google Shape;328;p39"/>
          <p:cNvSpPr txBox="1"/>
          <p:nvPr/>
        </p:nvSpPr>
        <p:spPr>
          <a:xfrm>
            <a:off x="784575" y="1164800"/>
            <a:ext cx="7436400" cy="18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Roboto"/>
              <a:buChar char="●"/>
            </a:pPr>
            <a:r>
              <a:rPr lang="en" sz="15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EfficientNet-B0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es </a:t>
            </a:r>
            <a:r>
              <a:rPr lang="en" sz="15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superior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en </a:t>
            </a:r>
            <a:r>
              <a:rPr lang="en" sz="15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tareas reales de clasificación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especialmente si buscás </a:t>
            </a:r>
            <a:r>
              <a:rPr lang="en" sz="15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mayor precisión con menos recursos computacionales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F1F1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Roboto"/>
              <a:buChar char="●"/>
            </a:pPr>
            <a:r>
              <a:rPr lang="en" sz="15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ResNet18 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sigue siendo una </a:t>
            </a:r>
            <a:r>
              <a:rPr lang="en" sz="15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excelente opción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cuando querés algo simple, </a:t>
            </a:r>
            <a:r>
              <a:rPr lang="en" sz="15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rápido de entrenar y fácil de modificar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500" b="1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ideal para prototipos 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 cuando la interpretabilidad importa más que la precisión.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819150" y="3589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Predicción con imágenes distintas al dataset</a:t>
            </a:r>
            <a:endParaRPr/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21" y="1239600"/>
            <a:ext cx="7554653" cy="15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25" y="2934400"/>
            <a:ext cx="3035376" cy="19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976" y="2881475"/>
            <a:ext cx="3614520" cy="20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726875" y="411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Predicción con imágenes distintas al dataset</a:t>
            </a:r>
            <a:endParaRPr/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07325"/>
            <a:ext cx="8598049" cy="28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819150" y="207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problema</a:t>
            </a:r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819150" y="1031075"/>
            <a:ext cx="2711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Conjunto de datos TrashNet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825" y="1588650"/>
            <a:ext cx="3753674" cy="2784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" name="Google Shape;147;p15"/>
          <p:cNvGraphicFramePr/>
          <p:nvPr/>
        </p:nvGraphicFramePr>
        <p:xfrm>
          <a:off x="416225" y="1689475"/>
          <a:ext cx="1719200" cy="2569284"/>
        </p:xfrm>
        <a:graphic>
          <a:graphicData uri="http://schemas.openxmlformats.org/drawingml/2006/table">
            <a:tbl>
              <a:tblPr>
                <a:noFill/>
                <a:tableStyleId>{675185F2-62EF-4F4F-BC87-6A59A2A542C0}</a:tableStyleId>
              </a:tblPr>
              <a:tblGrid>
                <a:gridCol w="106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metal                  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glass                  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                  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trash                  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cardboard               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plastic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600" y="1772625"/>
            <a:ext cx="2967699" cy="230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5324850" y="43732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number of images: 2527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726875" y="411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Predicción con imágenes distintas al dataset</a:t>
            </a:r>
            <a:endParaRPr/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63" y="1484250"/>
            <a:ext cx="8514674" cy="296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>
            <a:spLocks noGrp="1"/>
          </p:cNvSpPr>
          <p:nvPr>
            <p:ph type="title"/>
          </p:nvPr>
        </p:nvSpPr>
        <p:spPr>
          <a:xfrm>
            <a:off x="726875" y="411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Predicción con imágenes distintas al dataset</a:t>
            </a:r>
            <a:endParaRPr/>
          </a:p>
        </p:txBody>
      </p:sp>
      <p:sp>
        <p:nvSpPr>
          <p:cNvPr id="354" name="Google Shape;354;p43"/>
          <p:cNvSpPr txBox="1"/>
          <p:nvPr/>
        </p:nvSpPr>
        <p:spPr>
          <a:xfrm>
            <a:off x="784200" y="1510750"/>
            <a:ext cx="7348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 aplica una </a:t>
            </a:r>
            <a:r>
              <a:rPr lang="en" sz="1700" b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transformación del input equivalente a la utilizada en entrenamiento.</a:t>
            </a:r>
            <a:endParaRPr sz="1900"/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00" y="2218750"/>
            <a:ext cx="5163714" cy="26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726875" y="411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Predicción con imágenes distintas al dataset</a:t>
            </a:r>
            <a:endParaRPr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25" y="1518850"/>
            <a:ext cx="8211149" cy="28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>
            <a:spLocks noGrp="1"/>
          </p:cNvSpPr>
          <p:nvPr>
            <p:ph type="title"/>
          </p:nvPr>
        </p:nvSpPr>
        <p:spPr>
          <a:xfrm>
            <a:off x="726875" y="411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Predicción con imágenes distintas al dataset</a:t>
            </a:r>
            <a:endParaRPr/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50" y="1518850"/>
            <a:ext cx="8343324" cy="30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 Gracias!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819150" y="2070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Data Augmentation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825" y="1978075"/>
            <a:ext cx="4517324" cy="17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403975" y="1051800"/>
            <a:ext cx="37269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Aplicación de Data Augmentation</a:t>
            </a:r>
            <a:endParaRPr sz="15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Objetivos: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 Incrementar el tamaño de conjunto de datos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Evitar el sobreentrenamiento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Permite balancear las clases del conjunto de datos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 Mejorar las métricas del modelo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 data augmentation se planteará para ser aplicado </a:t>
            </a:r>
            <a:r>
              <a:rPr lang="en" sz="15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online</a:t>
            </a: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es decir, no se generan las nuevas imágenes para guardar como un nuevo dataset.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819150" y="215800"/>
            <a:ext cx="7505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Análisis exploratorio de datos (EDA)</a:t>
            </a:r>
            <a:endParaRPr b="1"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23800" y="883300"/>
            <a:ext cx="37530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de distribución de etiquetas</a:t>
            </a:r>
            <a:endParaRPr sz="1600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25" y="1633125"/>
            <a:ext cx="4666025" cy="26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050" y="1633125"/>
            <a:ext cx="3578608" cy="26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819150" y="215800"/>
            <a:ext cx="7505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Análisis exploratorio de datos (EDA)</a:t>
            </a:r>
            <a:endParaRPr b="1"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923800" y="883300"/>
            <a:ext cx="6927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de dimensiones de imágenes y relación de aspecto</a:t>
            </a:r>
            <a:endParaRPr sz="160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00" y="1593850"/>
            <a:ext cx="3795475" cy="23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25" y="1459763"/>
            <a:ext cx="4357774" cy="26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819150" y="215800"/>
            <a:ext cx="7505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Análisis exploratorio de datos (EDA)</a:t>
            </a:r>
            <a:endParaRPr b="1"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819150" y="743800"/>
            <a:ext cx="6927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de bounding boxes</a:t>
            </a:r>
            <a:endParaRPr sz="1600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0" y="1122750"/>
            <a:ext cx="5206125" cy="18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985325"/>
            <a:ext cx="5206126" cy="195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819150" y="215800"/>
            <a:ext cx="7505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Análisis exploratorio de datos (EDA)</a:t>
            </a:r>
            <a:endParaRPr b="1"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819150" y="743800"/>
            <a:ext cx="6927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de distribución de colores</a:t>
            </a:r>
            <a:endParaRPr sz="1600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75" y="1163038"/>
            <a:ext cx="2894550" cy="17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838" y="2945925"/>
            <a:ext cx="5450524" cy="202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875" y="980800"/>
            <a:ext cx="3656916" cy="20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19150" y="215800"/>
            <a:ext cx="7505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Análisis exploratorio de datos (EDA)</a:t>
            </a:r>
            <a:endParaRPr b="1"/>
          </a:p>
        </p:txBody>
      </p:sp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819150" y="743800"/>
            <a:ext cx="6927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de calidad de imágenes</a:t>
            </a:r>
            <a:endParaRPr sz="1600"/>
          </a:p>
        </p:txBody>
      </p:sp>
      <p:sp>
        <p:nvSpPr>
          <p:cNvPr id="196" name="Google Shape;196;p21"/>
          <p:cNvSpPr txBox="1"/>
          <p:nvPr/>
        </p:nvSpPr>
        <p:spPr>
          <a:xfrm>
            <a:off x="4695975" y="1465500"/>
            <a:ext cx="3975300" cy="22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Resolución promedio: 512.0 x 384.0 píxeles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Relación de aspecto promedio: 1.33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Brillo promedio: 162.59/255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Contraste promedio: 49.64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Cobertura de bounding box promedio: 55.7%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8" y="1465500"/>
            <a:ext cx="3796019" cy="22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888900" y="3678000"/>
            <a:ext cx="7505700" cy="12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Visualización de imágenes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Análisis de integridad de imágenes	→Ninguna imagen corrupta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Chequeo de imágenes duplicadas		→No hay imágenes duplicadas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Análisis de relación de aspecto		→Tamaño 512 x 384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Análisis de brillo y contraste		→No hay diferencias claras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958</Words>
  <Application>Microsoft Office PowerPoint</Application>
  <PresentationFormat>Presentación en pantalla (16:9)</PresentationFormat>
  <Paragraphs>140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Nunito</vt:lpstr>
      <vt:lpstr>Roboto</vt:lpstr>
      <vt:lpstr>Calibri</vt:lpstr>
      <vt:lpstr>Arial</vt:lpstr>
      <vt:lpstr>Courier New</vt:lpstr>
      <vt:lpstr>Shift</vt:lpstr>
      <vt:lpstr> Trabajo Integrador: Modelo para la clasificación de residuos para reciclaje basándose en el dataset TrashNet.</vt:lpstr>
      <vt:lpstr>Motivación y descripción del problema</vt:lpstr>
      <vt:lpstr>Descripción del problema</vt:lpstr>
      <vt:lpstr>Uso de Data Augmentation</vt:lpstr>
      <vt:lpstr>Análisis exploratorio de datos (EDA)</vt:lpstr>
      <vt:lpstr>Análisis exploratorio de datos (EDA)</vt:lpstr>
      <vt:lpstr>Análisis exploratorio de datos (EDA)</vt:lpstr>
      <vt:lpstr>Análisis exploratorio de datos (EDA)</vt:lpstr>
      <vt:lpstr>Análisis exploratorio de datos (EDA)</vt:lpstr>
      <vt:lpstr>Modelo baseline</vt:lpstr>
      <vt:lpstr>Modelo baseline</vt:lpstr>
      <vt:lpstr>Modelo baseline</vt:lpstr>
      <vt:lpstr>Modelo baseline</vt:lpstr>
      <vt:lpstr>Modelo baseline</vt:lpstr>
      <vt:lpstr>Modelo baseline</vt:lpstr>
      <vt:lpstr>Modelo baseline</vt:lpstr>
      <vt:lpstr>Modelo  EfficientNet-B0</vt:lpstr>
      <vt:lpstr>Modelo  EfficientNet-B0</vt:lpstr>
      <vt:lpstr>Modelo  EfficientNet-B0</vt:lpstr>
      <vt:lpstr>Modelo  EfficientNet-B0</vt:lpstr>
      <vt:lpstr>Modelo  EfficientNet-B0</vt:lpstr>
      <vt:lpstr>Modelo  EfficientNet-B0</vt:lpstr>
      <vt:lpstr>Modelo  EfficientNet-B0</vt:lpstr>
      <vt:lpstr>Modelo EfficientNet-B0</vt:lpstr>
      <vt:lpstr>Resultados y conclusiones</vt:lpstr>
      <vt:lpstr>Resultados y conclusiones</vt:lpstr>
      <vt:lpstr>Resultados y conclusiones</vt:lpstr>
      <vt:lpstr>Pruebas de Predicción con imágenes distintas al dataset</vt:lpstr>
      <vt:lpstr>Pruebas de Predicción con imágenes distintas al dataset</vt:lpstr>
      <vt:lpstr>Pruebas de Predicción con imágenes distintas al dataset</vt:lpstr>
      <vt:lpstr>Pruebas de Predicción con imágenes distintas al dataset</vt:lpstr>
      <vt:lpstr>Pruebas de Predicción con imágenes distintas al dataset</vt:lpstr>
      <vt:lpstr>Pruebas de Predicción con imágenes distintas al dataset</vt:lpstr>
      <vt:lpstr>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Trabajo Integrador: Modelo para la clasificación de residuos para reciclaje basándose en el dataset TrashNet.</dc:title>
  <dc:creator>MARIA FABIANA CID</dc:creator>
  <cp:lastModifiedBy>MARIA FABIANA</cp:lastModifiedBy>
  <cp:revision>1</cp:revision>
  <dcterms:modified xsi:type="dcterms:W3CDTF">2025-06-15T23:58:13Z</dcterms:modified>
</cp:coreProperties>
</file>